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6" r:id="rId2"/>
    <p:sldId id="307" r:id="rId3"/>
    <p:sldId id="272" r:id="rId4"/>
    <p:sldId id="290" r:id="rId5"/>
    <p:sldId id="291" r:id="rId6"/>
    <p:sldId id="292" r:id="rId7"/>
    <p:sldId id="297" r:id="rId8"/>
    <p:sldId id="293" r:id="rId9"/>
    <p:sldId id="294" r:id="rId10"/>
    <p:sldId id="299" r:id="rId11"/>
    <p:sldId id="296" r:id="rId12"/>
    <p:sldId id="305" r:id="rId13"/>
    <p:sldId id="302" r:id="rId14"/>
    <p:sldId id="304" r:id="rId15"/>
    <p:sldId id="303" r:id="rId16"/>
    <p:sldId id="259" r:id="rId17"/>
    <p:sldId id="260" r:id="rId18"/>
    <p:sldId id="264" r:id="rId19"/>
    <p:sldId id="266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AB9"/>
    <a:srgbClr val="A6A6A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DDDEE-BFED-4590-801A-866989FDC2BE}" v="312" dt="2023-03-15T15:32:25.002"/>
    <p1510:client id="{074520EC-9383-4261-A6E4-B385DC7BE9A1}" v="35" dt="2023-03-15T14:56:20.099"/>
    <p1510:client id="{1A9C88BD-85F5-495C-8F2B-93D47C2EB78E}" v="199" dt="2023-03-15T02:48:20.677"/>
    <p1510:client id="{27A0AA68-1AE7-489A-A30D-CA52BF74EAA2}" v="134" dt="2023-03-16T08:35:30.679"/>
    <p1510:client id="{472F2A80-80CA-42A2-BD8C-25D47498E693}" v="585" dt="2023-03-15T09:05:13.199"/>
    <p1510:client id="{47F4ACF5-D66E-461D-9785-29ADAA2A2661}" v="12" dt="2023-03-14T03:12:19.113"/>
    <p1510:client id="{49149F43-B0F8-44FC-9AC8-FCE8123983ED}" v="296" dt="2023-03-16T13:15:49.104"/>
    <p1510:client id="{5A429524-15B2-4656-A594-1F89B8A09EB0}" v="398" dt="2023-03-15T15:56:07.724"/>
    <p1510:client id="{70386AF1-4F33-4C30-8AC6-17B5FA0C014F}" v="1030" dt="2023-03-15T17:35:03.889"/>
    <p1510:client id="{70A8854D-2C2C-4CEE-9009-5C1ED3CDF934}" v="44" dt="2023-03-13T02:52:02.681"/>
    <p1510:client id="{7184D157-B11B-4D82-BBD2-9F0B16FF4376}" v="523" dt="2023-03-13T07:01:53.064"/>
    <p1510:client id="{7B9CA605-451E-43FD-BD21-4C582B1A8954}" v="28" dt="2023-03-15T09:19:04.979"/>
    <p1510:client id="{8304D597-C2D2-402B-B713-600D12FF9D77}" v="501" dt="2023-03-13T05:07:06.357"/>
    <p1510:client id="{9129F477-4ABF-40A2-B249-215FA8A7161B}" v="977" dt="2023-03-16T13:36:07.846"/>
    <p1510:client id="{91A5B4CC-058B-4BEB-9C67-1DB405334570}" v="186" dt="2023-03-15T14:42:13.460"/>
    <p1510:client id="{98193163-FF4A-49DB-93BC-5B2B7C8219DD}" v="18" dt="2023-03-15T08:08:41.981"/>
    <p1510:client id="{9C3AF54E-C8D1-431E-BF4B-463F2DE8E78E}" v="97" dt="2023-03-16T11:08:41.186"/>
    <p1510:client id="{A0773F26-A140-4570-8116-2C61159F05BA}" v="48" dt="2023-03-13T06:02:02.207"/>
    <p1510:client id="{A40CB9AF-881E-4F03-AB40-64133E6C82F3}" v="32" dt="2023-03-16T02:01:05.285"/>
    <p1510:client id="{AD94CF59-C34A-4257-9E21-7F6945420D9C}" v="4" dt="2023-03-13T02:55:14.935"/>
    <p1510:client id="{BACB29E0-D34C-4C88-A35C-12C76D679CFE}" v="76" dt="2023-03-16T13:36:20.351"/>
    <p1510:client id="{C405258D-B7A3-4E62-8997-3CCF58FAF499}" v="190" dt="2023-03-16T08:30:45.674"/>
    <p1510:client id="{D2FDD90A-7D50-4F35-B568-A9FB9D583E0A}" v="16" dt="2023-03-14T04:39:31.979"/>
    <p1510:client id="{D5B8A6F4-1E0B-459A-A0B0-6D437EDEBBEC}" v="820" dt="2023-03-15T15:40:03.723"/>
    <p1510:client id="{D98E461E-1806-44FD-8B09-5A1549435252}" v="113" dt="2023-03-15T07:59:12.292"/>
    <p1510:client id="{DC59B794-FA80-4287-AA04-4F2C706B819F}" v="263" dt="2023-03-16T07:56:05.954"/>
    <p1510:client id="{DFCF7343-874D-4893-A322-51C6C631D96C}" v="511" dt="2023-03-14T16:16:08.833"/>
    <p1510:client id="{EBC60105-C211-4407-BCB5-8EB7FE781AF3}" v="17" dt="2023-03-16T03:25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2941" autoAdjust="0"/>
  </p:normalViewPr>
  <p:slideViewPr>
    <p:cSldViewPr snapToGrid="0">
      <p:cViewPr varScale="1">
        <p:scale>
          <a:sx n="62" d="100"/>
          <a:sy n="62" d="100"/>
        </p:scale>
        <p:origin x="17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AD5DE-0A5A-4E1D-817B-12D9E986DE98}" type="datetimeFigureOut"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4C290-D05E-49FF-9F95-B373129B080D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Motion</a:t>
            </a:r>
            <a:r>
              <a:rPr lang="ko-KR" altLang="en-US" dirty="0"/>
              <a:t> </a:t>
            </a:r>
            <a:r>
              <a:rPr lang="en-US" altLang="ko-KR" dirty="0"/>
              <a:t>diffusion model</a:t>
            </a:r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4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데이터 셋에 어떤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롱테일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문제가 있는지 설명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감정표현에 따른 데이터의 개수가 다르다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0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이런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롱테일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문제점을 어떻게 해결할 것인가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? 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모션데이터를 얻기는 굉장히 힘들다 따라서 데이터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어그멘테이션으로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해결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-&gt;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이모션에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관련된 데이터가 많아진다면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모델이 다양한 데이터에서 샘플해서 학습에 참고할 수 있으므로 성능이 오를 것을 기대할 수 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1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Unreal Engine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에서 사람의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을 표현하는 방법은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먼저 사람을 총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24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개의 관절로 표현하고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각 관절의 움직임을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x, y, z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방향의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오일러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각도로 정의하여 움직임을 표현하게 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92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그러나 이렇게 각 관절의 회전을 단순히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x, y, z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방향으로의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오일러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각도로만 표현하게 되면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모델 학습 시 효율이 급격하게 감소하는 문제가 발생한다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회전은 연속적으로 일어나지만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그에 대응되는 각도는 연속적이지 않기 때문이다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가장 간단한 예시로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0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도와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2pi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가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original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에서는 서로 같은 값이지만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representation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에서는 양 끝단에 존재하게 된다는 문제가 발생한다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이러한 문제를 해결하기 위해 논문에서는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Original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rotation matrix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표현하고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이를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continuous representation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 대응시킬 수 있는 적절한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제시한다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46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먼저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3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차원 공간에서의 회전 즉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Original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3 * 3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의 회전 행렬로 정의한다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그 다음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Original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Representation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mapping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하는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함수의 경우 단순히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input matrix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의 마지막 열을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drop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하면 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논문에 이렇게 만들어진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Representation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가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continuous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가 됨이 수학적으로 정의되어 있으나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발표에서는 생략하도록 하겠다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Representation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다시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Original space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mapping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하는 과정은 아래 함수를 따르면 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7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정리하자면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의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output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은 각 관절의 움직임을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6d data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표현한 값이다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우리는 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data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다시 </a:t>
            </a:r>
            <a:r>
              <a:rPr lang="en-US" altLang="ko-KR" dirty="0" err="1">
                <a:latin typeface="Arial Narrow" panose="020B0606020202030204" pitchFamily="34" charset="0"/>
                <a:ea typeface="맑은 고딕"/>
                <a:cs typeface="Calibri"/>
              </a:rPr>
              <a:t>fbx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파일에 쓰이는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Euler angle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변환하는 과정을 구현해야 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먼저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6d data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이전 슬라이드의 </a:t>
            </a:r>
            <a:r>
              <a:rPr lang="en-US" altLang="ko-KR" dirty="0" err="1">
                <a:latin typeface="Arial Narrow" panose="020B0606020202030204" pitchFamily="34" charset="0"/>
                <a:ea typeface="맑은 고딕"/>
                <a:cs typeface="Calibri"/>
              </a:rPr>
              <a:t>fGS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함수를 통해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3*3 rotation matrix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로 변환하고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회전 행렬을 다시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오일러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각도로 변환하는 과정을 거친다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그 다음 </a:t>
            </a:r>
            <a:r>
              <a:rPr lang="en-US" altLang="ko-KR" dirty="0" err="1">
                <a:latin typeface="Arial Narrow" panose="020B0606020202030204" pitchFamily="34" charset="0"/>
                <a:ea typeface="맑은 고딕"/>
                <a:cs typeface="Calibri"/>
              </a:rPr>
              <a:t>fbx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포맷에 맞게 데이터들을 합치는 과정을 통해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unreal engine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에서 동작하는 </a:t>
            </a:r>
            <a:r>
              <a:rPr lang="en-US" altLang="ko-KR" dirty="0" err="1">
                <a:latin typeface="Arial Narrow" panose="020B0606020202030204" pitchFamily="34" charset="0"/>
                <a:ea typeface="맑은 고딕"/>
                <a:cs typeface="Calibri"/>
              </a:rPr>
              <a:t>fbx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파일을 생성할 수 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91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두가지 방식의 텍스트 입력 방식을 제공할 예정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Text UI: </a:t>
            </a:r>
            <a:r>
              <a:rPr lang="ko-KR" altLang="en-US"/>
              <a:t>유저는 채팅창 같은 </a:t>
            </a:r>
            <a:r>
              <a:rPr lang="en-US"/>
              <a:t>Text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를 통해 텍스트를 입력할 수 있다</a:t>
            </a:r>
            <a:r>
              <a:rPr lang="en-US" altLang="ko-KR"/>
              <a:t>.</a:t>
            </a:r>
          </a:p>
          <a:p>
            <a:pPr marL="228600" indent="-228600">
              <a:buAutoNum type="arabicPeriod"/>
            </a:pPr>
            <a:r>
              <a:rPr lang="en-US" altLang="ko-KR"/>
              <a:t>Custom Command: </a:t>
            </a:r>
            <a:r>
              <a:rPr lang="ko-KR" altLang="en-US"/>
              <a:t>개발자의 경우 추가로 커맨드를 통해 </a:t>
            </a:r>
            <a:r>
              <a:rPr lang="en-US" altLang="ko-KR"/>
              <a:t>s tring variable</a:t>
            </a:r>
            <a:r>
              <a:rPr lang="ko-KR" altLang="en-US"/>
              <a:t>을 파라미터로 해서 함수를 직접 호출할 수 있다</a:t>
            </a:r>
            <a:r>
              <a:rPr lang="en-US" altLang="ko-KR"/>
              <a:t>. Exec</a:t>
            </a:r>
            <a:r>
              <a:rPr lang="ko-KR" altLang="en-US"/>
              <a:t> 매크로와 함께 함수를 선언하면 언리얼엔진 커맨드에서 함수를 호출할 수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19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해찬님 파트에서 따로 자세히 설명할거라고 언급하시고 여기서는 간단하게 오닉스가 뭔지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fbx </a:t>
            </a:r>
            <a:r>
              <a:rPr lang="ko-KR" altLang="en-US"/>
              <a:t>생성 과정이 어떻게 되는지 간략히 설명하고 넘어가면 될거같습니다</a:t>
            </a:r>
            <a:endParaRPr lang="en-US" altLang="ko-KR"/>
          </a:p>
          <a:p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오닉스 형태의 모델을 </a:t>
            </a:r>
            <a:r>
              <a:rPr lang="en-US" altLang="ko-KR"/>
              <a:t>ONNX Runtime api</a:t>
            </a:r>
            <a:r>
              <a:rPr lang="ko-KR" altLang="en-US"/>
              <a:t>를 사용하여 </a:t>
            </a:r>
            <a:r>
              <a:rPr lang="en-US" altLang="ko-KR"/>
              <a:t>C++</a:t>
            </a:r>
            <a:r>
              <a:rPr lang="ko-KR" altLang="en-US"/>
              <a:t>에서 실행하여 모션 데이터를 생성한다</a:t>
            </a:r>
            <a:r>
              <a:rPr lang="en-US" altLang="ko-KR"/>
              <a:t>.</a:t>
            </a:r>
          </a:p>
          <a:p>
            <a:pPr marL="228600" indent="-228600">
              <a:buAutoNum type="arabicPeriod"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오닉스 설명</a:t>
            </a:r>
            <a:r>
              <a:rPr lang="en-US" altLang="ko-KR"/>
              <a:t>: </a:t>
            </a:r>
            <a:r>
              <a:rPr lang="en-US" b="0" i="0">
                <a:solidFill>
                  <a:srgbClr val="5C5962"/>
                </a:solidFill>
                <a:effectLst/>
                <a:latin typeface="system-ui"/>
              </a:rPr>
              <a:t>ONNX Runtime is a cross-platform machine-learning model accelerator. You</a:t>
            </a:r>
            <a:r>
              <a:rPr lang="ko-KR" altLang="en-US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>
                <a:solidFill>
                  <a:srgbClr val="5C5962"/>
                </a:solidFill>
                <a:effectLst/>
                <a:latin typeface="system-ui"/>
              </a:rPr>
              <a:t>can</a:t>
            </a:r>
            <a:r>
              <a:rPr lang="ko-KR" altLang="en-US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>
                <a:solidFill>
                  <a:srgbClr val="5C5962"/>
                </a:solidFill>
                <a:effectLst/>
                <a:latin typeface="system-ui"/>
              </a:rPr>
              <a:t>convert</a:t>
            </a:r>
            <a:r>
              <a:rPr lang="ko-KR" altLang="en-US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>
                <a:solidFill>
                  <a:srgbClr val="5C5962"/>
                </a:solidFill>
                <a:effectLst/>
                <a:latin typeface="system-ui"/>
              </a:rPr>
              <a:t>models</a:t>
            </a:r>
            <a:r>
              <a:rPr lang="ko-KR" altLang="en-US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>
                <a:solidFill>
                  <a:srgbClr val="5C5962"/>
                </a:solidFill>
                <a:effectLst/>
                <a:latin typeface="system-ui"/>
              </a:rPr>
              <a:t>from</a:t>
            </a:r>
            <a:r>
              <a:rPr lang="ko-KR" altLang="en-US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>
                <a:solidFill>
                  <a:srgbClr val="5C5962"/>
                </a:solidFill>
                <a:effectLst/>
                <a:latin typeface="system-ui"/>
              </a:rPr>
              <a:t>PyTorch, Tensorflow, and other frameworks to ONNX.</a:t>
            </a:r>
            <a:endParaRPr lang="en-US" b="0" i="0">
              <a:solidFill>
                <a:srgbClr val="5C5962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생성된 텐서 형태의 모션데이터를 </a:t>
            </a:r>
            <a:r>
              <a:rPr lang="en-US" altLang="ko-KR"/>
              <a:t>fbx sdk</a:t>
            </a:r>
            <a:r>
              <a:rPr lang="ko-KR" altLang="en-US"/>
              <a:t>를 사용하여 </a:t>
            </a:r>
            <a:r>
              <a:rPr lang="en-US" altLang="ko-KR"/>
              <a:t>fbx </a:t>
            </a:r>
            <a:r>
              <a:rPr lang="ko-KR" altLang="en-US"/>
              <a:t>포맷으로 변환한다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Fbx sdk </a:t>
            </a:r>
            <a:r>
              <a:rPr lang="ko-KR" altLang="en-US"/>
              <a:t>설명</a:t>
            </a:r>
            <a:r>
              <a:rPr lang="en-US" altLang="ko-KR"/>
              <a:t>: FBX SDK is a </a:t>
            </a:r>
            <a:r>
              <a:rPr lang="en-US" b="0" i="0">
                <a:solidFill>
                  <a:srgbClr val="212121"/>
                </a:solidFill>
                <a:effectLst/>
                <a:latin typeface="Artifakt"/>
              </a:rPr>
              <a:t>C++ software development platform and API toolkit that allows content vendors to transfer existing content into the FBX format with minimal effort.</a:t>
            </a:r>
            <a:br>
              <a:rPr lang="en-US" b="0" i="0">
                <a:solidFill>
                  <a:srgbClr val="212121"/>
                </a:solidFill>
                <a:effectLst/>
                <a:latin typeface="Artifakt"/>
              </a:rPr>
            </a:br>
            <a:endParaRPr lang="en-US" altLang="ko-KR"/>
          </a:p>
          <a:p>
            <a:r>
              <a:rPr lang="en-US" altLang="ko-KR"/>
              <a:t>3. Fbx</a:t>
            </a:r>
            <a:r>
              <a:rPr lang="ko-KR" altLang="en-US"/>
              <a:t>포맷으로 변경하면 드디어 언리얼엔진에 모션을 임포트할 수 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22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우리는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SMPL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캐릭터를 대상으로 모션을 생성하기 때문에 뼈 구조가 다르거나 뼈 이름을 다르게 쓰는 캐릭터의 경우 우리의 모션을 직접 적용할 수 없다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.</a:t>
            </a:r>
          </a:p>
          <a:p>
            <a:pPr algn="l">
              <a:buFont typeface="+mj-lt"/>
              <a:buNone/>
            </a:pPr>
            <a:endParaRPr lang="en-US" altLang="ko-KR" b="0" i="0">
              <a:solidFill>
                <a:srgbClr val="303030"/>
              </a:solidFill>
              <a:effectLst/>
              <a:latin typeface="OpenSans_Regular"/>
            </a:endParaRPr>
          </a:p>
          <a:p>
            <a:pPr algn="l">
              <a:buFont typeface="+mj-lt"/>
              <a:buNone/>
            </a:pP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리타게팅은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스켈레톤이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 다른 캐릭터에도 모션을 적용할 수 있도록 모션을 </a:t>
            </a:r>
            <a:r>
              <a:rPr lang="en-US" altLang="ko-KR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tranfser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하는 것을 말한다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.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리타게팅을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 하면 뼈 구조가 다른 캐릭터도 우리 모션을 사용할 수 있게 된다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.</a:t>
            </a:r>
            <a:br>
              <a:rPr lang="en-US" altLang="ko-KR" b="0" i="0" dirty="0">
                <a:effectLst/>
                <a:latin typeface="OpenSans_Regular"/>
              </a:rPr>
            </a:br>
            <a:endParaRPr lang="en-US" b="0" i="0">
              <a:solidFill>
                <a:srgbClr val="303030"/>
              </a:solidFill>
              <a:effectLst/>
              <a:latin typeface="OpenSans_Regular"/>
            </a:endParaRP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아래는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UI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의 각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섹션별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 기능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(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필요없으면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빼도됩니다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OpenSans_Regular"/>
                <a:ea typeface="맑은 고딕"/>
              </a:rPr>
              <a:t>)</a:t>
            </a:r>
            <a:endParaRPr lang="en-US" b="0" i="0" dirty="0">
              <a:solidFill>
                <a:srgbClr val="303030"/>
              </a:solidFill>
              <a:effectLst/>
              <a:latin typeface="OpenSans_Regular"/>
              <a:ea typeface="맑은 고딕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03030"/>
                </a:solidFill>
                <a:effectLst/>
                <a:latin typeface="OpenSans_Regular"/>
              </a:rPr>
              <a:t>Retarget Pose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, where you can edit, save, and import the base retarget poses on either the source or target character.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2.Viewport, where you preview and debug the source and target characters being retargeted</a:t>
            </a:r>
          </a:p>
          <a:p>
            <a:r>
              <a:rPr lang="en-US" dirty="0">
                <a:solidFill>
                  <a:srgbClr val="000000"/>
                </a:solidFill>
                <a:latin typeface="OpenSans_Regular"/>
              </a:rPr>
              <a:t>3. The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 </a:t>
            </a:r>
            <a:r>
              <a:rPr lang="en-US" b="0" i="0" dirty="0">
                <a:solidFill>
                  <a:srgbClr val="303030"/>
                </a:solidFill>
                <a:effectLst/>
                <a:latin typeface="OpenSans_Regular"/>
              </a:rPr>
              <a:t>Details panel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, which displays properties for your selected item or when other modes are active.</a:t>
            </a:r>
          </a:p>
          <a:p>
            <a:r>
              <a:rPr lang="en-US" dirty="0">
                <a:solidFill>
                  <a:srgbClr val="303030"/>
                </a:solidFill>
                <a:latin typeface="OpenSans_Regular"/>
              </a:rPr>
              <a:t>4. Hierarchy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, which displays a filterable list of bones and their assigned chains on either character.</a:t>
            </a:r>
          </a:p>
          <a:p>
            <a:r>
              <a:rPr lang="en-US" dirty="0">
                <a:solidFill>
                  <a:srgbClr val="000000"/>
                </a:solidFill>
                <a:latin typeface="OpenSans_Regular"/>
              </a:rPr>
              <a:t>5. Retarget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 Output Log, which displays debug information, warnings, and errors indicating the current status of your IK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Sans_Regular"/>
              </a:rPr>
              <a:t>Retargeter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.</a:t>
            </a:r>
          </a:p>
          <a:p>
            <a:r>
              <a:rPr lang="en-US" dirty="0">
                <a:solidFill>
                  <a:srgbClr val="303030"/>
                </a:solidFill>
                <a:latin typeface="OpenSans_Regular"/>
              </a:rPr>
              <a:t>6. Chain</a:t>
            </a:r>
            <a:r>
              <a:rPr lang="en-US" b="0" i="0" dirty="0">
                <a:solidFill>
                  <a:srgbClr val="303030"/>
                </a:solidFill>
                <a:effectLst/>
                <a:latin typeface="OpenSans_Regular"/>
              </a:rPr>
              <a:t> Mapping</a:t>
            </a:r>
            <a:r>
              <a:rPr lang="en-US" b="0" i="0" dirty="0">
                <a:solidFill>
                  <a:srgbClr val="000000"/>
                </a:solidFill>
                <a:effectLst/>
                <a:latin typeface="OpenSans_Regular"/>
              </a:rPr>
              <a:t>, which is used to map target chains to source chains.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사실 슬라이드 통째로 빼도 무방할듯합니다</a:t>
            </a:r>
            <a:b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</a:br>
            <a:b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</a:b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리타게팅 정보는 </a:t>
            </a:r>
            <a: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  <a:t>“IK Rig” asset</a:t>
            </a: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에 저장된다</a:t>
            </a:r>
            <a:endParaRPr lang="en-US" altLang="ko-KR" b="0" i="0">
              <a:solidFill>
                <a:srgbClr val="303030"/>
              </a:solidFill>
              <a:effectLst/>
              <a:latin typeface="OpenSans_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플러그인을 통해 생성된 모션을 준비된 </a:t>
            </a:r>
            <a: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  <a:t>IK Rig</a:t>
            </a: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에 연결하는 함수를 제공할 예정</a:t>
            </a:r>
            <a: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i="0">
              <a:solidFill>
                <a:srgbClr val="303030"/>
              </a:solidFill>
              <a:effectLst/>
              <a:latin typeface="OpenSans_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ko-KR" altLang="en-US" b="0" i="0">
                <a:solidFill>
                  <a:srgbClr val="303030"/>
                </a:solidFill>
                <a:effectLst/>
                <a:latin typeface="OpenSans_Regular"/>
              </a:rPr>
              <a:t>맨 처음에 한번만 세팅해두면 이후에 플러그인으로 생성된 모션들은 모두 자동으로 리타게팅된다</a:t>
            </a:r>
            <a:r>
              <a:rPr lang="en-US" altLang="ko-KR" b="0" i="0">
                <a:solidFill>
                  <a:srgbClr val="303030"/>
                </a:solidFill>
                <a:effectLst/>
                <a:latin typeface="OpenSans_Regular"/>
              </a:rPr>
              <a:t>.</a:t>
            </a:r>
            <a:endParaRPr lang="en-US" b="0" i="0">
              <a:solidFill>
                <a:srgbClr val="303030"/>
              </a:solidFill>
              <a:effectLst/>
              <a:latin typeface="OpenSans_Regula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5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유저나 개발자에게 인풋을 받아서 결과물</a:t>
            </a:r>
            <a:r>
              <a:rPr lang="en-US" altLang="ko-KR" dirty="0"/>
              <a:t>(</a:t>
            </a:r>
            <a:r>
              <a:rPr lang="ko-KR" altLang="en-US" dirty="0"/>
              <a:t>모션</a:t>
            </a:r>
            <a:r>
              <a:rPr lang="en-US" altLang="ko-KR" dirty="0"/>
              <a:t>)</a:t>
            </a:r>
            <a:r>
              <a:rPr lang="ko-KR" altLang="en-US" dirty="0"/>
              <a:t>을 생성해서 캐릭터에 적용하는 전반적인 과정을 </a:t>
            </a:r>
            <a:r>
              <a:rPr lang="ko-KR" altLang="en-US" dirty="0" err="1"/>
              <a:t>설명하려함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61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언리얼엔진에서는 캐릭터의 상태를 스테이트머신으로 관리한다</a:t>
            </a:r>
            <a:r>
              <a:rPr lang="en-US" altLang="ko-KR"/>
              <a:t>.</a:t>
            </a:r>
          </a:p>
          <a:p>
            <a:r>
              <a:rPr lang="ko-KR" altLang="en-US"/>
              <a:t>현재 스테이트에 따라 다른 애니메이션이 재생된다</a:t>
            </a:r>
            <a:endParaRPr lang="en-US" altLang="ko-KR"/>
          </a:p>
          <a:p>
            <a:r>
              <a:rPr lang="ko-KR" altLang="en-US"/>
              <a:t>가만히 서있을때</a:t>
            </a:r>
            <a:r>
              <a:rPr lang="en-US" altLang="ko-KR"/>
              <a:t>(idle)</a:t>
            </a:r>
            <a:r>
              <a:rPr lang="ko-KR" altLang="en-US"/>
              <a:t>일 때의 모션</a:t>
            </a:r>
            <a:r>
              <a:rPr lang="en-US" altLang="ko-KR"/>
              <a:t>, </a:t>
            </a:r>
            <a:r>
              <a:rPr lang="ko-KR" altLang="en-US"/>
              <a:t>움직임 상태</a:t>
            </a:r>
            <a:r>
              <a:rPr lang="en-US" altLang="ko-KR"/>
              <a:t>(movement)</a:t>
            </a:r>
            <a:r>
              <a:rPr lang="ko-KR" altLang="en-US"/>
              <a:t>일때의 걷기 모션</a:t>
            </a:r>
            <a:r>
              <a:rPr lang="en-US" altLang="ko-KR"/>
              <a:t>, </a:t>
            </a:r>
            <a:r>
              <a:rPr lang="ko-KR" altLang="en-US"/>
              <a:t>추락 중</a:t>
            </a:r>
            <a:r>
              <a:rPr lang="en-US" altLang="ko-KR"/>
              <a:t>(fall)</a:t>
            </a:r>
            <a:r>
              <a:rPr lang="ko-KR" altLang="en-US"/>
              <a:t>일때의 추락 모션 등 스테이트 마다 모션을 할당한다</a:t>
            </a:r>
            <a:r>
              <a:rPr lang="en-US" altLang="ko-KR"/>
              <a:t>.</a:t>
            </a:r>
          </a:p>
          <a:p>
            <a:r>
              <a:rPr lang="ko-KR" altLang="en-US"/>
              <a:t>런타임 도중에 생성한 애니메이션을 새로운 스테이트에 추가하거나 기존의 스테이트의 애니메이션을 변경할 수 있도록 함수를 제공할 예정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ko-KR" altLang="en-US"/>
              <a:t>개발자의 의도에 따라 생성한 모션을 다양한 방식으로 발동하게 할 수 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0D8A7-B656-4CF7-953B-77E1D0C23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7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학습과정에서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training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데이터에 지속적으로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noise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추가해서 데이터를 망가뜨리는데 이걸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diffusion </a:t>
            </a:r>
            <a:r>
              <a:rPr lang="en-US" altLang="ko-KR" dirty="0" err="1">
                <a:latin typeface="Arial Narrow" panose="020B0606020202030204" pitchFamily="34" charset="0"/>
                <a:ea typeface="맑은 고딕"/>
                <a:cs typeface="Calibri"/>
              </a:rPr>
              <a:t>proces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라고 합니다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반대로 망가진 데이터에서 다시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denoising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을 통해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원상복구하는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과정을 학습 시키는데 이 과정을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reverse diffusion process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6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50506"/>
                </a:solidFill>
                <a:effectLst/>
                <a:latin typeface="Generator"/>
              </a:rPr>
              <a:t>Goal if text-to-image generation is to create</a:t>
            </a:r>
            <a:r>
              <a:rPr lang="en-US" altLang="ko-KR" b="1" i="1" dirty="0">
                <a:solidFill>
                  <a:srgbClr val="050506"/>
                </a:solidFill>
                <a:effectLst/>
                <a:latin typeface="inherit"/>
              </a:rPr>
              <a:t> </a:t>
            </a:r>
            <a:r>
              <a:rPr lang="en-US" altLang="ko-KR" b="1" i="0" dirty="0">
                <a:solidFill>
                  <a:srgbClr val="050506"/>
                </a:solidFill>
                <a:effectLst/>
                <a:latin typeface="Generator"/>
              </a:rPr>
              <a:t>images that encapsulate the semantic information of the caption.</a:t>
            </a:r>
          </a:p>
          <a:p>
            <a:r>
              <a:rPr lang="en-US" altLang="ko-KR" b="0" i="0" dirty="0">
                <a:solidFill>
                  <a:srgbClr val="050506"/>
                </a:solidFill>
                <a:effectLst/>
                <a:latin typeface="Generator"/>
              </a:rPr>
              <a:t>By conditioning on encoding information, the model can learn denoising  process with text input.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5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앞서 말한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text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에서 이미지를 생성하는 방법을 통해 모션을 생성하는 모델을 모션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디퓨전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모델이라고함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ㅇㅇ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따라서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text tensor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diffusion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모델에 흘려주면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denoising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과정에서 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text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를 참고하여 관련된 모션 생성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추가적으로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denoising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을 위해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transformer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구조를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7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트레이닝 코스트 비교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우리가 사용하는 모델은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소타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모델은 아니다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하지만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104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The dataset has several text captions for one motion. 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6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롱 테일 문제에 대한 설명 </a:t>
            </a:r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하지만 데이터셋에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롱테일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문제점이 있었다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일단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롱테일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문제점이란 데이터에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대해서 모든 클래스에 대해서 데이터가 일정하지 않은 것을 의미한다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3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03FD9-166D-C0D5-5A4C-7807B57DACC2}"/>
              </a:ext>
            </a:extLst>
          </p:cNvPr>
          <p:cNvSpPr txBox="1"/>
          <p:nvPr userDrawn="1"/>
        </p:nvSpPr>
        <p:spPr>
          <a:xfrm>
            <a:off x="9831918" y="6561667"/>
            <a:ext cx="2360082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fld id="{A27C1CD9-4483-49A6-A734-C36E004034E5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‹#›</a:t>
            </a:fld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EBE879C-4CBF-5DD8-A7FE-6424919FAFF4}"/>
              </a:ext>
            </a:extLst>
          </p:cNvPr>
          <p:cNvCxnSpPr>
            <a:cxnSpLocks/>
          </p:cNvCxnSpPr>
          <p:nvPr userDrawn="1"/>
        </p:nvCxnSpPr>
        <p:spPr>
          <a:xfrm>
            <a:off x="0" y="800209"/>
            <a:ext cx="11353800" cy="0"/>
          </a:xfrm>
          <a:prstGeom prst="line">
            <a:avLst/>
          </a:prstGeom>
          <a:ln w="50800" cap="rnd">
            <a:solidFill>
              <a:srgbClr val="367A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0D5B5-EF8E-DE4C-0E29-30DF7A521EF6}"/>
              </a:ext>
            </a:extLst>
          </p:cNvPr>
          <p:cNvSpPr txBox="1"/>
          <p:nvPr userDrawn="1"/>
        </p:nvSpPr>
        <p:spPr>
          <a:xfrm>
            <a:off x="4773083" y="6561667"/>
            <a:ext cx="2645834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2023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Capstone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Design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f-ZA" altLang="ko-KR" dirty="0"/>
              <a:t>2023 Capstone Design Project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EC7C6-C8E1-2DD5-D1A0-216D7656EC35}"/>
              </a:ext>
            </a:extLst>
          </p:cNvPr>
          <p:cNvSpPr txBox="1"/>
          <p:nvPr userDrawn="1"/>
        </p:nvSpPr>
        <p:spPr>
          <a:xfrm>
            <a:off x="0" y="6564038"/>
            <a:ext cx="2645834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Unreal Neural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8217" y="1189138"/>
            <a:ext cx="10829916" cy="1498600"/>
          </a:xfrm>
        </p:spPr>
        <p:txBody>
          <a:bodyPr>
            <a:normAutofit/>
          </a:bodyPr>
          <a:lstStyle/>
          <a:p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Generating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In-game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3D 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Self-Expression</a:t>
            </a:r>
            <a:b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</a:b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using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 </a:t>
            </a:r>
            <a:r>
              <a:rPr lang="en-US" altLang="ko-KR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Motion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Diffusion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 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Model</a:t>
            </a:r>
            <a:endParaRPr lang="ko-KR" altLang="en-US" sz="4800" b="1" i="1" dirty="0">
              <a:solidFill>
                <a:srgbClr val="367AB9"/>
              </a:solidFill>
              <a:latin typeface="Arial Narrow"/>
              <a:ea typeface="+mj-lt"/>
              <a:cs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j-lt"/>
                <a:cs typeface="+mj-lt"/>
              </a:rPr>
              <a:t>Team</a:t>
            </a:r>
            <a:r>
              <a:rPr lang="ko-KR" altLang="en-US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j-lt"/>
                <a:cs typeface="+mj-lt"/>
              </a:rPr>
              <a:t> E</a:t>
            </a:r>
            <a:r>
              <a:rPr lang="ko-KR" altLang="en-US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: </a:t>
            </a:r>
            <a:r>
              <a:rPr lang="en-US" altLang="ko-KR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Unreal</a:t>
            </a:r>
            <a:r>
              <a:rPr lang="ko-KR" altLang="en-US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 </a:t>
            </a:r>
            <a:r>
              <a:rPr lang="en-US" altLang="ko-KR" sz="2800" b="1" i="1" dirty="0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Neural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Arial Narrow"/>
              <a:ea typeface="+mn-lt"/>
              <a:cs typeface="+mn-lt"/>
            </a:endParaRPr>
          </a:p>
          <a:p>
            <a:endParaRPr lang="ko-KR" dirty="0">
              <a:ea typeface="+mn-lt"/>
              <a:cs typeface="+mn-lt"/>
            </a:endParaRPr>
          </a:p>
          <a:p>
            <a:endParaRPr lang="ko-KR" altLang="en-US" dirty="0">
              <a:latin typeface="Arial Narrow"/>
              <a:ea typeface="+mj-lt"/>
              <a:cs typeface="+mj-lt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131EA1-CA6E-C141-08DF-7EB30989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6387322"/>
            <a:ext cx="1917541" cy="454524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6DD27CC4-1A3F-0EBD-B8D2-0AABC10CA4A1}"/>
              </a:ext>
            </a:extLst>
          </p:cNvPr>
          <p:cNvSpPr txBox="1">
            <a:spLocks/>
          </p:cNvSpPr>
          <p:nvPr/>
        </p:nvSpPr>
        <p:spPr>
          <a:xfrm>
            <a:off x="2258483" y="4960938"/>
            <a:ext cx="76835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b="1" dirty="0">
                <a:latin typeface="Arial Narrow"/>
                <a:ea typeface="+mj-lt"/>
                <a:cs typeface="+mj-lt"/>
              </a:rPr>
              <a:t>박수호</a:t>
            </a:r>
            <a:r>
              <a:rPr lang="en-US" altLang="ko-KR" b="1" dirty="0">
                <a:latin typeface="Arial Narrow"/>
                <a:ea typeface="+mj-lt"/>
                <a:cs typeface="+mj-lt"/>
              </a:rPr>
              <a:t> 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 이재훈  </a:t>
            </a:r>
            <a:r>
              <a:rPr lang="ko-KR" altLang="en-US" b="1" dirty="0" err="1">
                <a:latin typeface="Arial Narrow"/>
                <a:ea typeface="+mj-lt"/>
                <a:cs typeface="+mj-lt"/>
              </a:rPr>
              <a:t>제해찬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  </a:t>
            </a:r>
            <a:r>
              <a:rPr lang="ko-KR" b="1" dirty="0">
                <a:latin typeface="Arial Narrow"/>
                <a:ea typeface="+mj-lt"/>
                <a:cs typeface="+mj-lt"/>
              </a:rPr>
              <a:t>조용현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 </a:t>
            </a:r>
            <a:r>
              <a:rPr lang="ko-KR" b="1" dirty="0">
                <a:latin typeface="Arial Narrow"/>
                <a:ea typeface="+mj-lt"/>
                <a:cs typeface="+mj-lt"/>
              </a:rPr>
              <a:t> </a:t>
            </a:r>
            <a:r>
              <a:rPr lang="ko-KR" altLang="en-US" b="1" dirty="0" err="1">
                <a:latin typeface="Arial Narrow"/>
                <a:ea typeface="+mj-lt"/>
                <a:cs typeface="+mj-lt"/>
              </a:rPr>
              <a:t>차승종</a:t>
            </a:r>
            <a:endParaRPr lang="ko-K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41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90" y="1552304"/>
            <a:ext cx="10856157" cy="116683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Long tail problem in </a:t>
            </a:r>
            <a:r>
              <a:rPr lang="en-US" altLang="ko-KR" i="0" dirty="0">
                <a:effectLst/>
                <a:latin typeface="-apple-system"/>
              </a:rPr>
              <a:t>HumanML3D dataset: The dataset may be weak to express emotion</a:t>
            </a:r>
          </a:p>
          <a:p>
            <a:pPr marL="411480" indent="0">
              <a:lnSpc>
                <a:spcPct val="150000"/>
              </a:lnSpc>
              <a:buNone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endParaRPr lang="ko-KR" altLang="en-US" dirty="0">
              <a:latin typeface="Arial Narrow"/>
              <a:ea typeface="맑은 고딕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0CEF22E-3749-816E-5E9E-AE883964D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17888"/>
              </p:ext>
            </p:extLst>
          </p:nvPr>
        </p:nvGraphicFramePr>
        <p:xfrm>
          <a:off x="1190119" y="2370452"/>
          <a:ext cx="9313780" cy="312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5349">
                  <a:extLst>
                    <a:ext uri="{9D8B030D-6E8A-4147-A177-3AD203B41FA5}">
                      <a16:colId xmlns:a16="http://schemas.microsoft.com/office/drawing/2014/main" val="4281659494"/>
                    </a:ext>
                  </a:extLst>
                </a:gridCol>
                <a:gridCol w="5498431">
                  <a:extLst>
                    <a:ext uri="{9D8B030D-6E8A-4147-A177-3AD203B41FA5}">
                      <a16:colId xmlns:a16="http://schemas.microsoft.com/office/drawing/2014/main" val="2403674069"/>
                    </a:ext>
                  </a:extLst>
                </a:gridCol>
              </a:tblGrid>
              <a:tr h="625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 word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Number of </a:t>
                      </a:r>
                      <a:r>
                        <a:rPr lang="en-US" altLang="ko-KR"/>
                        <a:t>key words </a:t>
                      </a:r>
                      <a:r>
                        <a:rPr lang="en-US" altLang="ko-KR" dirty="0"/>
                        <a:t>in dataset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61957"/>
                  </a:ext>
                </a:extLst>
              </a:tr>
              <a:tr h="625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aggressively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32135"/>
                  </a:ext>
                </a:extLst>
              </a:tr>
              <a:tr h="625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angrily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633432"/>
                  </a:ext>
                </a:extLst>
              </a:tr>
              <a:tr h="625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sadly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46962"/>
                  </a:ext>
                </a:extLst>
              </a:tr>
              <a:tr h="625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unhappily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441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89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E8ED075B-8E0A-9241-EE30-54F7DBA72AFA}"/>
              </a:ext>
            </a:extLst>
          </p:cNvPr>
          <p:cNvSpPr/>
          <p:nvPr/>
        </p:nvSpPr>
        <p:spPr>
          <a:xfrm>
            <a:off x="1155032" y="2298032"/>
            <a:ext cx="9589168" cy="3862136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solidFill>
              <a:srgbClr val="367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 person walks 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sadly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towards the screen then pivots and walks back to the top.</a:t>
            </a: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= a person walks 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unhappily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towards the screen then pivots and walks back to the top.</a:t>
            </a:r>
          </a:p>
          <a:p>
            <a:pPr algn="ctr"/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 man 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aggressively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kicks an object to the left using his right foot</a:t>
            </a: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= a man </a:t>
            </a:r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angrily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kicks an object to the left using his right foot</a:t>
            </a:r>
          </a:p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7478"/>
            <a:ext cx="5847009" cy="943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How to deal with the long tail problem</a:t>
            </a:r>
            <a:endParaRPr lang="ko-KR" altLang="en-US" dirty="0">
              <a:latin typeface="Arial Narrow"/>
              <a:ea typeface="맑은 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BB5232-BA0A-1F78-5C39-9E29D96CFC6F}"/>
              </a:ext>
            </a:extLst>
          </p:cNvPr>
          <p:cNvSpPr/>
          <p:nvPr/>
        </p:nvSpPr>
        <p:spPr>
          <a:xfrm>
            <a:off x="2743200" y="1840832"/>
            <a:ext cx="5486400" cy="943354"/>
          </a:xfrm>
          <a:prstGeom prst="roundRect">
            <a:avLst/>
          </a:prstGeom>
          <a:solidFill>
            <a:srgbClr val="367A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Using data augmentation</a:t>
            </a:r>
            <a:endParaRPr lang="ko-KR" altLang="en-US" sz="24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1D12EA6-8105-5B59-A883-A0582F280CC6}"/>
              </a:ext>
            </a:extLst>
          </p:cNvPr>
          <p:cNvSpPr/>
          <p:nvPr/>
        </p:nvSpPr>
        <p:spPr>
          <a:xfrm>
            <a:off x="1966993" y="5293895"/>
            <a:ext cx="1913021" cy="66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CC10A-EBAC-B13E-75DF-8C395798FC7B}"/>
              </a:ext>
            </a:extLst>
          </p:cNvPr>
          <p:cNvSpPr txBox="1"/>
          <p:nvPr/>
        </p:nvSpPr>
        <p:spPr>
          <a:xfrm>
            <a:off x="4021470" y="5427153"/>
            <a:ext cx="6581273" cy="40011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Can increase the number of data related to emotion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187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in Unreal Engine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76E9C7C-A503-383B-6800-70D84A7B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7478"/>
            <a:ext cx="8529005" cy="943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How to represent human movement in an unreal engine</a:t>
            </a: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11AC21-6992-74B2-B30D-415C28EA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4" y="1481096"/>
            <a:ext cx="3486150" cy="405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F5F05-9232-E874-198D-628022733CAE}"/>
              </a:ext>
            </a:extLst>
          </p:cNvPr>
          <p:cNvSpPr txBox="1"/>
          <p:nvPr/>
        </p:nvSpPr>
        <p:spPr>
          <a:xfrm>
            <a:off x="307498" y="5834357"/>
            <a:ext cx="1172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After dividing a person into 24 joints, the movement of each joint is expressed as an Euler angle in the x, y, and z directions.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7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Rotation Representation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92" y="1127998"/>
            <a:ext cx="10419348" cy="173551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3D representations are not ideal for network regression</a:t>
            </a:r>
          </a:p>
          <a:p>
            <a:pPr marL="41148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latin typeface="Generator"/>
              </a:rPr>
              <a:t>→ Discontinuous representations should in many cases be harder to approximate by neural networks than continuous ones.</a:t>
            </a:r>
            <a:endParaRPr lang="ko-KR" altLang="en-US" dirty="0">
              <a:solidFill>
                <a:srgbClr val="C00000"/>
              </a:solidFill>
              <a:latin typeface="Arial Narrow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5BB56-0FEF-5EB7-F8A0-C2AE32F8B7DE}"/>
              </a:ext>
            </a:extLst>
          </p:cNvPr>
          <p:cNvSpPr txBox="1"/>
          <p:nvPr/>
        </p:nvSpPr>
        <p:spPr>
          <a:xfrm>
            <a:off x="886325" y="5730002"/>
            <a:ext cx="1041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Ref: Yi Zhou, Connelly Barnes, </a:t>
            </a:r>
            <a:r>
              <a:rPr lang="en-US" altLang="ko-KR" sz="1600" dirty="0" err="1"/>
              <a:t>Jingwan</a:t>
            </a:r>
            <a:r>
              <a:rPr lang="en-US" altLang="ko-KR" sz="1600" dirty="0"/>
              <a:t> Lu, </a:t>
            </a:r>
            <a:r>
              <a:rPr lang="en-US" altLang="ko-KR" sz="1600" dirty="0" err="1"/>
              <a:t>Jimei</a:t>
            </a:r>
            <a:r>
              <a:rPr lang="en-US" altLang="ko-KR" sz="1600" dirty="0"/>
              <a:t> Yang, and Hao Li. On the Continuity of Rotation Representations in Neural Networks.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Proceedings of the IEEE/CVF Conference on Computer Vision and Pattern Recognition (CVPR), 2019, pp. 5745-5753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B7A869-7C5C-0C2E-1F6C-5BDD78AC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41" y="3554548"/>
            <a:ext cx="6417095" cy="1492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8E04E-6E50-606F-41CF-73BEA37D4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4" y="3554548"/>
            <a:ext cx="5414211" cy="17441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0546EB-F8C1-7FE0-DA84-77C72A2C5A11}"/>
              </a:ext>
            </a:extLst>
          </p:cNvPr>
          <p:cNvSpPr/>
          <p:nvPr/>
        </p:nvSpPr>
        <p:spPr>
          <a:xfrm flipH="1">
            <a:off x="5641141" y="3326801"/>
            <a:ext cx="45719" cy="1971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9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Rotation Representation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07490"/>
            <a:ext cx="9799456" cy="90725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 Narrow"/>
                <a:ea typeface="맑은 고딕"/>
              </a:rPr>
              <a:t>Original space </a:t>
            </a:r>
            <a:r>
              <a:rPr lang="en-US" altLang="ko-KR" dirty="0">
                <a:latin typeface="Arial Narrow"/>
                <a:ea typeface="맑은 고딕"/>
              </a:rPr>
              <a:t>to </a:t>
            </a:r>
            <a:r>
              <a:rPr lang="en-US" altLang="ko-KR" dirty="0">
                <a:solidFill>
                  <a:srgbClr val="FF0000"/>
                </a:solidFill>
                <a:latin typeface="Arial Narrow"/>
                <a:ea typeface="맑은 고딕"/>
              </a:rPr>
              <a:t>Representation space</a:t>
            </a:r>
            <a:r>
              <a:rPr lang="en-US" altLang="ko-KR" dirty="0">
                <a:latin typeface="Arial Narrow"/>
                <a:ea typeface="맑은 고딕"/>
              </a:rPr>
              <a:t>: Simply drops the last column vector of the input matrix</a:t>
            </a: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6897B-2A02-4C1C-467C-3F49186A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5" y="1666055"/>
            <a:ext cx="5397194" cy="1050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B02354-1AC3-5788-D057-ED423C78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35" y="3623884"/>
            <a:ext cx="4941241" cy="25625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02C915-3627-EAD4-2008-7BA4518B54C3}"/>
              </a:ext>
            </a:extLst>
          </p:cNvPr>
          <p:cNvSpPr txBox="1">
            <a:spLocks/>
          </p:cNvSpPr>
          <p:nvPr/>
        </p:nvSpPr>
        <p:spPr>
          <a:xfrm>
            <a:off x="0" y="2975370"/>
            <a:ext cx="9799456" cy="907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sz="2000" dirty="0">
                <a:latin typeface="Arial Narrow"/>
                <a:ea typeface="맑은 고딕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rial Narrow"/>
                <a:ea typeface="맑은 고딕"/>
              </a:rPr>
              <a:t>Representation space </a:t>
            </a:r>
            <a:r>
              <a:rPr lang="en-US" altLang="ko-KR" sz="2000" dirty="0">
                <a:latin typeface="Arial Narrow"/>
                <a:ea typeface="맑은 고딕"/>
              </a:rPr>
              <a:t>to </a:t>
            </a:r>
            <a:r>
              <a:rPr lang="en-US" altLang="ko-KR" sz="2000" dirty="0">
                <a:solidFill>
                  <a:srgbClr val="FF0000"/>
                </a:solidFill>
                <a:latin typeface="Arial Narrow"/>
                <a:ea typeface="맑은 고딕"/>
              </a:rPr>
              <a:t>Original space</a:t>
            </a:r>
            <a:r>
              <a:rPr lang="en-US" altLang="ko-KR" sz="2000" dirty="0">
                <a:latin typeface="Arial Narrow"/>
                <a:ea typeface="맑은 고딕"/>
              </a:rPr>
              <a:t>: Gram-Schmidt-like process</a:t>
            </a:r>
            <a:endParaRPr lang="ko-KR" altLang="en-US" sz="2000" dirty="0"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843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Rotation Representation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839BB-7217-F858-A311-DBB501899B4E}"/>
              </a:ext>
            </a:extLst>
          </p:cNvPr>
          <p:cNvSpPr txBox="1"/>
          <p:nvPr/>
        </p:nvSpPr>
        <p:spPr>
          <a:xfrm>
            <a:off x="342418" y="2387145"/>
            <a:ext cx="237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“Input</a:t>
            </a:r>
            <a:r>
              <a:rPr lang="ko-KR" altLang="en-US" sz="2400" dirty="0"/>
              <a:t> </a:t>
            </a:r>
            <a:r>
              <a:rPr lang="en-US" altLang="ko-KR" sz="2400" dirty="0"/>
              <a:t>text”</a:t>
            </a:r>
            <a:endParaRPr lang="ko-KR" altLang="en-US" sz="2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65A59C-93F1-F0AA-29D5-EA5417AC7465}"/>
              </a:ext>
            </a:extLst>
          </p:cNvPr>
          <p:cNvGrpSpPr/>
          <p:nvPr/>
        </p:nvGrpSpPr>
        <p:grpSpPr>
          <a:xfrm>
            <a:off x="4113307" y="2016012"/>
            <a:ext cx="2624801" cy="1270242"/>
            <a:chOff x="4504282" y="1481054"/>
            <a:chExt cx="2624801" cy="1270242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D11674D8-B46D-7067-9EA9-09CD4C8421AA}"/>
                </a:ext>
              </a:extLst>
            </p:cNvPr>
            <p:cNvSpPr/>
            <p:nvPr/>
          </p:nvSpPr>
          <p:spPr>
            <a:xfrm rot="5400000">
              <a:off x="4704132" y="1281204"/>
              <a:ext cx="1270242" cy="1669941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999A65-176F-55CB-DDEB-A49F77F61383}"/>
                </a:ext>
              </a:extLst>
            </p:cNvPr>
            <p:cNvSpPr txBox="1"/>
            <p:nvPr/>
          </p:nvSpPr>
          <p:spPr>
            <a:xfrm>
              <a:off x="4758117" y="1836890"/>
              <a:ext cx="237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Model</a:t>
              </a:r>
              <a:endParaRPr lang="ko-KR" altLang="en-US" sz="2400" dirty="0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E5AF060-9C13-5B4B-C78C-4C0BDAAE04BE}"/>
              </a:ext>
            </a:extLst>
          </p:cNvPr>
          <p:cNvSpPr/>
          <p:nvPr/>
        </p:nvSpPr>
        <p:spPr>
          <a:xfrm>
            <a:off x="6247466" y="2541886"/>
            <a:ext cx="139034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7F738-E134-5619-F415-514808C96F05}"/>
              </a:ext>
            </a:extLst>
          </p:cNvPr>
          <p:cNvSpPr txBox="1"/>
          <p:nvPr/>
        </p:nvSpPr>
        <p:spPr>
          <a:xfrm>
            <a:off x="8037946" y="2511109"/>
            <a:ext cx="237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Output (6d)</a:t>
            </a:r>
            <a:endParaRPr lang="ko-KR" altLang="en-US" sz="2400" dirty="0"/>
          </a:p>
        </p:txBody>
      </p:sp>
      <p:sp>
        <p:nvSpPr>
          <p:cNvPr id="29" name="화살표: 원형 28">
            <a:extLst>
              <a:ext uri="{FF2B5EF4-FFF2-40B4-BE49-F238E27FC236}">
                <a16:creationId xmlns:a16="http://schemas.microsoft.com/office/drawing/2014/main" id="{DD17E026-4B6D-CD6C-1271-0A798A0109A6}"/>
              </a:ext>
            </a:extLst>
          </p:cNvPr>
          <p:cNvSpPr/>
          <p:nvPr/>
        </p:nvSpPr>
        <p:spPr>
          <a:xfrm rot="5400000">
            <a:off x="9433400" y="2921315"/>
            <a:ext cx="2337952" cy="182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055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4E7956-C0FD-B121-9C40-FCE60F161503}"/>
              </a:ext>
            </a:extLst>
          </p:cNvPr>
          <p:cNvSpPr/>
          <p:nvPr/>
        </p:nvSpPr>
        <p:spPr>
          <a:xfrm>
            <a:off x="2364146" y="2421502"/>
            <a:ext cx="139034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82044-74F9-1B56-32AD-96451EA6ED3A}"/>
              </a:ext>
            </a:extLst>
          </p:cNvPr>
          <p:cNvSpPr txBox="1"/>
          <p:nvPr/>
        </p:nvSpPr>
        <p:spPr>
          <a:xfrm>
            <a:off x="7990615" y="4345222"/>
            <a:ext cx="2370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 * 3 </a:t>
            </a:r>
            <a:br>
              <a:rPr lang="en-US" altLang="ko-KR" sz="2400" dirty="0"/>
            </a:br>
            <a:r>
              <a:rPr lang="en-US" altLang="ko-KR" sz="2400" dirty="0"/>
              <a:t>rotation matrix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1C629F-3A2C-D47F-643F-E637835CD968}"/>
              </a:ext>
            </a:extLst>
          </p:cNvPr>
          <p:cNvSpPr txBox="1"/>
          <p:nvPr/>
        </p:nvSpPr>
        <p:spPr>
          <a:xfrm>
            <a:off x="4064164" y="4503918"/>
            <a:ext cx="237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Euler angle</a:t>
            </a:r>
            <a:endParaRPr lang="ko-KR" alt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9EE4B0-8B0D-94E3-62D2-A95F61BE59B8}"/>
              </a:ext>
            </a:extLst>
          </p:cNvPr>
          <p:cNvSpPr txBox="1"/>
          <p:nvPr/>
        </p:nvSpPr>
        <p:spPr>
          <a:xfrm>
            <a:off x="275442" y="4428403"/>
            <a:ext cx="2370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fbx</a:t>
            </a:r>
            <a:r>
              <a:rPr lang="ko-KR" altLang="en-US" sz="2400" dirty="0"/>
              <a:t> </a:t>
            </a:r>
            <a:r>
              <a:rPr lang="en-US" altLang="ko-KR" sz="2400" dirty="0"/>
              <a:t>file for</a:t>
            </a:r>
            <a:r>
              <a:rPr lang="ko-KR" altLang="en-US" sz="2400" dirty="0"/>
              <a:t> </a:t>
            </a:r>
            <a:r>
              <a:rPr lang="en-US" altLang="ko-KR" sz="2400" dirty="0"/>
              <a:t>Unreal</a:t>
            </a:r>
            <a:r>
              <a:rPr lang="ko-KR" altLang="en-US" sz="2400" dirty="0"/>
              <a:t> </a:t>
            </a:r>
            <a:r>
              <a:rPr lang="en-US" altLang="ko-KR" sz="2400" dirty="0"/>
              <a:t>Engine</a:t>
            </a:r>
            <a:endParaRPr lang="ko-KR" altLang="en-US" sz="24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24256566-3603-523E-905F-3DB212C1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1396" y="974884"/>
            <a:ext cx="10419348" cy="884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r>
              <a:rPr lang="en-US" altLang="ko-KR" sz="3200" dirty="0">
                <a:latin typeface="Arial Narrow"/>
                <a:ea typeface="맑은 고딕"/>
              </a:rPr>
              <a:t>Data Flow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F886B-EC86-26AC-66E6-6AE69D376609}"/>
              </a:ext>
            </a:extLst>
          </p:cNvPr>
          <p:cNvSpPr/>
          <p:nvPr/>
        </p:nvSpPr>
        <p:spPr>
          <a:xfrm rot="10800000">
            <a:off x="6135727" y="4562287"/>
            <a:ext cx="1390341" cy="46166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27EDB8-A9C5-5888-8E07-0BAFA4D968D3}"/>
              </a:ext>
            </a:extLst>
          </p:cNvPr>
          <p:cNvSpPr/>
          <p:nvPr/>
        </p:nvSpPr>
        <p:spPr>
          <a:xfrm rot="10800000">
            <a:off x="2441549" y="4562288"/>
            <a:ext cx="1390341" cy="46166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A1AD59-805B-234F-C070-D819268ABA54}"/>
              </a:ext>
            </a:extLst>
          </p:cNvPr>
          <p:cNvSpPr/>
          <p:nvPr/>
        </p:nvSpPr>
        <p:spPr>
          <a:xfrm>
            <a:off x="586125" y="5745551"/>
            <a:ext cx="484246" cy="275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A20E32-AD48-D14D-0FAC-ABB78CEE55E9}"/>
              </a:ext>
            </a:extLst>
          </p:cNvPr>
          <p:cNvSpPr/>
          <p:nvPr/>
        </p:nvSpPr>
        <p:spPr>
          <a:xfrm>
            <a:off x="4743347" y="5745551"/>
            <a:ext cx="484246" cy="2751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8CC81B-AE01-19BF-021D-5C14D811DC02}"/>
              </a:ext>
            </a:extLst>
          </p:cNvPr>
          <p:cNvSpPr txBox="1"/>
          <p:nvPr/>
        </p:nvSpPr>
        <p:spPr>
          <a:xfrm>
            <a:off x="1070371" y="5698449"/>
            <a:ext cx="349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Already implemented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0DD717-8DB5-9901-0950-15792A2151FD}"/>
              </a:ext>
            </a:extLst>
          </p:cNvPr>
          <p:cNvSpPr txBox="1"/>
          <p:nvPr/>
        </p:nvSpPr>
        <p:spPr>
          <a:xfrm>
            <a:off x="5217640" y="5698655"/>
            <a:ext cx="349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Needs to be implemented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5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2D732DA-F5CE-8990-22CD-F7896A50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7" y="911658"/>
            <a:ext cx="10878426" cy="594634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BF38E-5ACE-63D4-DFF7-1EB69A17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64779"/>
            <a:ext cx="10515600" cy="4881563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way to get input</a:t>
            </a:r>
          </a:p>
          <a:p>
            <a:pPr lvl="1"/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GUI (for game players)</a:t>
            </a:r>
          </a:p>
          <a:p>
            <a:pPr lvl="1"/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command (for developers)</a:t>
            </a:r>
          </a:p>
          <a:p>
            <a:pPr lvl="1"/>
            <a:endParaRPr 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B62B1F-DE24-77A0-1211-A78EA74555F5}"/>
              </a:ext>
            </a:extLst>
          </p:cNvPr>
          <p:cNvSpPr>
            <a:spLocks noGrp="1"/>
          </p:cNvSpPr>
          <p:nvPr/>
        </p:nvSpPr>
        <p:spPr>
          <a:xfrm>
            <a:off x="1" y="0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Step 1. Getting Text Input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E69E05-24AA-FA86-943E-CFD1F84A2725}"/>
              </a:ext>
            </a:extLst>
          </p:cNvPr>
          <p:cNvGrpSpPr/>
          <p:nvPr/>
        </p:nvGrpSpPr>
        <p:grpSpPr>
          <a:xfrm>
            <a:off x="1095458" y="4023857"/>
            <a:ext cx="6252480" cy="1133490"/>
            <a:chOff x="4479841" y="2862255"/>
            <a:chExt cx="6252480" cy="11334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CB48C6-1132-C4DE-32DA-E32CB4522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9841" y="2862255"/>
              <a:ext cx="6252480" cy="11334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14F91A-BE84-E64D-36D7-49CD63F192AA}"/>
                </a:ext>
              </a:extLst>
            </p:cNvPr>
            <p:cNvSpPr/>
            <p:nvPr/>
          </p:nvSpPr>
          <p:spPr>
            <a:xfrm>
              <a:off x="6235700" y="3009900"/>
              <a:ext cx="660400" cy="419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31DBC5-ED9E-436F-28BC-C62A4094E808}"/>
              </a:ext>
            </a:extLst>
          </p:cNvPr>
          <p:cNvSpPr/>
          <p:nvPr/>
        </p:nvSpPr>
        <p:spPr>
          <a:xfrm>
            <a:off x="1095458" y="6073926"/>
            <a:ext cx="3946441" cy="669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9737-81B1-606C-7AD1-F7FFB4F610D1}"/>
              </a:ext>
            </a:extLst>
          </p:cNvPr>
          <p:cNvSpPr txBox="1"/>
          <p:nvPr/>
        </p:nvSpPr>
        <p:spPr>
          <a:xfrm>
            <a:off x="1219200" y="3570497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Declaration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057BF-DF39-C3A0-A1F3-6B81068E154E}"/>
              </a:ext>
            </a:extLst>
          </p:cNvPr>
          <p:cNvSpPr txBox="1"/>
          <p:nvPr/>
        </p:nvSpPr>
        <p:spPr>
          <a:xfrm>
            <a:off x="1298549" y="5541827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1428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BF38E-5ACE-63D4-DFF7-1EB69A17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003"/>
            <a:ext cx="10515600" cy="3529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Run our model with given text input</a:t>
            </a:r>
          </a:p>
          <a:p>
            <a:pPr lvl="1">
              <a:lnSpc>
                <a:spcPct val="150000"/>
              </a:lnSpc>
            </a:pPr>
            <a:r>
              <a:rPr lang="en-US"/>
              <a:t>C++ ONNX Runtime</a:t>
            </a:r>
          </a:p>
          <a:p>
            <a:pPr>
              <a:lnSpc>
                <a:spcPct val="150000"/>
              </a:lnSpc>
            </a:pPr>
            <a:r>
              <a:rPr lang="en-US"/>
              <a:t>Convert output into fbx format</a:t>
            </a:r>
          </a:p>
          <a:p>
            <a:pPr lvl="1">
              <a:lnSpc>
                <a:spcPct val="150000"/>
              </a:lnSpc>
            </a:pPr>
            <a:r>
              <a:rPr lang="en-US"/>
              <a:t>FBX SDK</a:t>
            </a:r>
          </a:p>
          <a:p>
            <a:pPr>
              <a:lnSpc>
                <a:spcPct val="150000"/>
              </a:lnSpc>
            </a:pPr>
            <a:r>
              <a:rPr lang="en-US"/>
              <a:t>Import the fbx animation to project.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15870F-5D33-2D71-71D1-0C5B2C403811}"/>
              </a:ext>
            </a:extLst>
          </p:cNvPr>
          <p:cNvSpPr>
            <a:spLocks noGrp="1"/>
          </p:cNvSpPr>
          <p:nvPr/>
        </p:nvSpPr>
        <p:spPr>
          <a:xfrm>
            <a:off x="1" y="0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Step 2. Generating And Importing Motion</a:t>
            </a:r>
          </a:p>
        </p:txBody>
      </p:sp>
      <p:pic>
        <p:nvPicPr>
          <p:cNvPr id="1026" name="Picture 2" descr="GitHub - microsoft/onnxruntime: ONNX Runtime: cross-platform, high  performance ML inferencing and training accelerator">
            <a:extLst>
              <a:ext uri="{FF2B5EF4-FFF2-40B4-BE49-F238E27FC236}">
                <a16:creationId xmlns:a16="http://schemas.microsoft.com/office/drawing/2014/main" id="{D93B72BF-24AA-1291-F838-E2584625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82" y="896007"/>
            <a:ext cx="5249918" cy="26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bx-sdk-2020-2-1">
            <a:extLst>
              <a:ext uri="{FF2B5EF4-FFF2-40B4-BE49-F238E27FC236}">
                <a16:creationId xmlns:a16="http://schemas.microsoft.com/office/drawing/2014/main" id="{6BDDD25F-AF32-A84D-8011-401652BC1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2" y="3624810"/>
            <a:ext cx="4782207" cy="23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0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k retargeter editor">
            <a:extLst>
              <a:ext uri="{FF2B5EF4-FFF2-40B4-BE49-F238E27FC236}">
                <a16:creationId xmlns:a16="http://schemas.microsoft.com/office/drawing/2014/main" id="{A77C1C94-9739-1214-593C-29F2E68A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" y="551909"/>
            <a:ext cx="11869737" cy="63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966E904-BE38-B9CE-E9FD-60180460551E}"/>
              </a:ext>
            </a:extLst>
          </p:cNvPr>
          <p:cNvSpPr>
            <a:spLocks noGrp="1"/>
          </p:cNvSpPr>
          <p:nvPr/>
        </p:nvSpPr>
        <p:spPr>
          <a:xfrm>
            <a:off x="1" y="0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Step 3. Retargeting Animation</a:t>
            </a:r>
          </a:p>
        </p:txBody>
      </p:sp>
    </p:spTree>
    <p:extLst>
      <p:ext uri="{BB962C8B-B14F-4D97-AF65-F5344CB8AC3E}">
        <p14:creationId xmlns:p14="http://schemas.microsoft.com/office/powerpoint/2010/main" val="141573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966E904-BE38-B9CE-E9FD-60180460551E}"/>
              </a:ext>
            </a:extLst>
          </p:cNvPr>
          <p:cNvSpPr>
            <a:spLocks noGrp="1"/>
          </p:cNvSpPr>
          <p:nvPr/>
        </p:nvSpPr>
        <p:spPr>
          <a:xfrm>
            <a:off x="1" y="0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Step 3. Retargeting Animation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7421D-BE07-C7EB-C6E0-8B5976C12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7" y="987972"/>
            <a:ext cx="11165973" cy="55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709F04D-FB8A-8605-69C1-329F9C28D6C1}"/>
              </a:ext>
            </a:extLst>
          </p:cNvPr>
          <p:cNvSpPr txBox="1">
            <a:spLocks/>
          </p:cNvSpPr>
          <p:nvPr/>
        </p:nvSpPr>
        <p:spPr>
          <a:xfrm>
            <a:off x="-4483" y="-28576"/>
            <a:ext cx="4710546" cy="6861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E7A14-8BC7-4609-17BA-54EF9E65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90" y="2381004"/>
            <a:ext cx="4013200" cy="2093094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D07BB-307E-3689-343E-6265E63A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028" y="-3176"/>
            <a:ext cx="7481454" cy="68614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altLang="ko-KR" dirty="0">
                <a:latin typeface="Arial Narrow"/>
                <a:ea typeface="맑은 고딕"/>
              </a:rPr>
              <a:t>Motion Diffusion Model</a:t>
            </a:r>
            <a:endParaRPr lang="ko-KR" altLang="en-US" dirty="0">
              <a:latin typeface="Arial Narrow"/>
              <a:ea typeface="맑은 고딕"/>
            </a:endParaRPr>
          </a:p>
          <a:p>
            <a:pPr marL="514350" indent="-514350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altLang="ko-KR" dirty="0">
                <a:latin typeface="Arial Narrow"/>
                <a:ea typeface="맑은 고딕"/>
              </a:rPr>
              <a:t>Representation of Motion in Unreal Engine</a:t>
            </a:r>
            <a:endParaRPr lang="ko-KR" altLang="en-US" dirty="0">
              <a:latin typeface="Arial Narrow"/>
              <a:ea typeface="맑은 고딕"/>
            </a:endParaRPr>
          </a:p>
          <a:p>
            <a:pPr marL="514350" indent="-514350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altLang="ko-KR" dirty="0">
                <a:latin typeface="Arial Narrow"/>
                <a:ea typeface="맑은 고딕"/>
              </a:rPr>
              <a:t>Unreal Engine Plugin Process</a:t>
            </a:r>
            <a:endParaRPr lang="ko-KR" altLang="en-US" dirty="0">
              <a:latin typeface="Arial Narrow"/>
              <a:ea typeface="맑은 고딕"/>
            </a:endParaRPr>
          </a:p>
          <a:p>
            <a:pPr marL="514350" indent="-514350">
              <a:lnSpc>
                <a:spcPct val="150000"/>
              </a:lnSpc>
              <a:buFont typeface="Wingdings" panose="020B0604020202020204" pitchFamily="34" charset="0"/>
              <a:buChar char="q"/>
            </a:pPr>
            <a:endParaRPr lang="ko-KR" altLang="en-US" dirty="0"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11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D29819F-88BE-6A63-D752-D17FF37D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9" y="792163"/>
            <a:ext cx="10850562" cy="58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DA430D1-7F55-6F20-6B72-0937C9DE94B7}"/>
              </a:ext>
            </a:extLst>
          </p:cNvPr>
          <p:cNvSpPr>
            <a:spLocks noGrp="1"/>
          </p:cNvSpPr>
          <p:nvPr/>
        </p:nvSpPr>
        <p:spPr>
          <a:xfrm>
            <a:off x="1" y="0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Step 4. </a:t>
            </a:r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Setting Animation </a:t>
            </a:r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State Machine</a:t>
            </a:r>
            <a:endParaRPr lang="en-US" altLang="ko-KR" b="1" i="1" dirty="0">
              <a:solidFill>
                <a:srgbClr val="367AB9"/>
              </a:solidFill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568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3248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36705-F890-A472-E582-B4CCCD07C237}"/>
              </a:ext>
            </a:extLst>
          </p:cNvPr>
          <p:cNvSpPr txBox="1"/>
          <p:nvPr/>
        </p:nvSpPr>
        <p:spPr>
          <a:xfrm>
            <a:off x="9206683" y="3939892"/>
            <a:ext cx="33468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  <a:endParaRPr lang="ko-KR" altLang="en-US" sz="5400" dirty="0">
              <a:latin typeface="Arial Narrow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70FC4-6387-AB8A-C208-12B486C8BE50}"/>
              </a:ext>
            </a:extLst>
          </p:cNvPr>
          <p:cNvSpPr txBox="1"/>
          <p:nvPr/>
        </p:nvSpPr>
        <p:spPr>
          <a:xfrm>
            <a:off x="5031679" y="4280286"/>
            <a:ext cx="33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Motion Generation</a:t>
            </a:r>
            <a:endParaRPr lang="ko-KR" altLang="en-US" sz="5400" dirty="0">
              <a:latin typeface="Arial Narrow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E62B5-7589-B9D9-D703-DD27E61D26F0}"/>
              </a:ext>
            </a:extLst>
          </p:cNvPr>
          <p:cNvSpPr txBox="1"/>
          <p:nvPr/>
        </p:nvSpPr>
        <p:spPr>
          <a:xfrm>
            <a:off x="112548" y="4153602"/>
            <a:ext cx="48145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Text-to-image Diffusion model</a:t>
            </a:r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0DBF37BE-EAAA-443F-4528-C7B8780ED4FB}"/>
              </a:ext>
            </a:extLst>
          </p:cNvPr>
          <p:cNvSpPr/>
          <p:nvPr/>
        </p:nvSpPr>
        <p:spPr>
          <a:xfrm>
            <a:off x="8136828" y="2774617"/>
            <a:ext cx="915865" cy="915865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0280712-CC6F-BC2D-592F-C5F38EDFF306}"/>
              </a:ext>
            </a:extLst>
          </p:cNvPr>
          <p:cNvSpPr/>
          <p:nvPr/>
        </p:nvSpPr>
        <p:spPr>
          <a:xfrm>
            <a:off x="4011214" y="2774616"/>
            <a:ext cx="915865" cy="91586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F7DB80-2BFB-F94B-B66E-6C3FE498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96" y="1816535"/>
            <a:ext cx="2189454" cy="2369790"/>
          </a:xfrm>
          <a:prstGeom prst="rect">
            <a:avLst/>
          </a:prstGeom>
        </p:spPr>
      </p:pic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E3BC0828-4AF7-5F01-D74C-E6F99B3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72" y="1906703"/>
            <a:ext cx="2189454" cy="218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3F0D56-4B5E-8141-0C32-0CB1BEF35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08" y="1670692"/>
            <a:ext cx="2299935" cy="26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92" y="1127998"/>
            <a:ext cx="10419348" cy="17355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What is diffusion model?</a:t>
            </a:r>
          </a:p>
          <a:p>
            <a:pPr marL="41148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latin typeface="Generator"/>
              </a:rPr>
              <a:t>→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Generator"/>
              </a:rPr>
              <a:t>a method of creating data that is similar to a set of training data</a:t>
            </a:r>
            <a:endParaRPr lang="ko-KR" altLang="en-US" dirty="0">
              <a:solidFill>
                <a:srgbClr val="C00000"/>
              </a:solidFill>
              <a:latin typeface="Arial Narrow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8AE5F6-10FF-3412-6201-09FD1237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5" y="3645291"/>
            <a:ext cx="6277851" cy="1457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5BB56-0FEF-5EB7-F8A0-C2AE32F8B7DE}"/>
              </a:ext>
            </a:extLst>
          </p:cNvPr>
          <p:cNvSpPr txBox="1"/>
          <p:nvPr/>
        </p:nvSpPr>
        <p:spPr>
          <a:xfrm>
            <a:off x="681789" y="6036395"/>
            <a:ext cx="1041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Ref: Jonathan Ho, Ajay Jain, and Pieter </a:t>
            </a:r>
            <a:r>
              <a:rPr lang="en-US" altLang="ko-KR" dirty="0" err="1"/>
              <a:t>Abbeel</a:t>
            </a:r>
            <a:r>
              <a:rPr lang="en-US" altLang="ko-KR" dirty="0"/>
              <a:t>. Denoising diffusion probabilistic models. Advances in Neural Information Processing Systems, 33:6840–6851, 2020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167055-2258-921A-6E83-07272F74CB3E}"/>
              </a:ext>
            </a:extLst>
          </p:cNvPr>
          <p:cNvSpPr/>
          <p:nvPr/>
        </p:nvSpPr>
        <p:spPr>
          <a:xfrm>
            <a:off x="2008270" y="5008770"/>
            <a:ext cx="4686300" cy="958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Reverse diffusion process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C3EA11-DBA8-D598-1DAE-FC59773914D6}"/>
              </a:ext>
            </a:extLst>
          </p:cNvPr>
          <p:cNvSpPr/>
          <p:nvPr/>
        </p:nvSpPr>
        <p:spPr>
          <a:xfrm flipH="1">
            <a:off x="1663367" y="2840119"/>
            <a:ext cx="4686300" cy="886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Diffusion process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390051-E724-9B2F-72E3-5FC6DDED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11" y="3290230"/>
            <a:ext cx="2204937" cy="220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078B73-8E10-8D25-2079-6183CA9CBCC5}"/>
              </a:ext>
            </a:extLst>
          </p:cNvPr>
          <p:cNvSpPr/>
          <p:nvPr/>
        </p:nvSpPr>
        <p:spPr>
          <a:xfrm flipH="1">
            <a:off x="7844201" y="3382132"/>
            <a:ext cx="45719" cy="1971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9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144F54-3A2B-F180-FD27-E5B1876F54BA}"/>
              </a:ext>
            </a:extLst>
          </p:cNvPr>
          <p:cNvSpPr txBox="1">
            <a:spLocks/>
          </p:cNvSpPr>
          <p:nvPr/>
        </p:nvSpPr>
        <p:spPr>
          <a:xfrm>
            <a:off x="248992" y="1127998"/>
            <a:ext cx="10419348" cy="1735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How diffusion model control the generation of image via text?</a:t>
            </a:r>
          </a:p>
          <a:p>
            <a:pPr marL="41148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Generator"/>
              </a:rPr>
              <a:t>→ Key idea: Caption(text) conditioning</a:t>
            </a:r>
            <a:endParaRPr lang="ko-KR" altLang="en-US" dirty="0">
              <a:solidFill>
                <a:srgbClr val="C00000"/>
              </a:solidFill>
              <a:latin typeface="Arial Narrow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35CD5-9D7C-E40B-0B9D-4FC8CD0781CF}"/>
              </a:ext>
            </a:extLst>
          </p:cNvPr>
          <p:cNvSpPr txBox="1"/>
          <p:nvPr/>
        </p:nvSpPr>
        <p:spPr>
          <a:xfrm>
            <a:off x="385009" y="5129837"/>
            <a:ext cx="83739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Ref: Chitwan </a:t>
            </a:r>
            <a:r>
              <a:rPr lang="en-US" altLang="ko-KR" dirty="0" err="1"/>
              <a:t>Saharia</a:t>
            </a:r>
            <a:r>
              <a:rPr lang="en-US" altLang="ko-KR" dirty="0"/>
              <a:t>, William Chan, Saurabh Saxena, Lala Li, Jay Whang, Emily Denton, </a:t>
            </a:r>
            <a:r>
              <a:rPr lang="en-US" altLang="ko-KR" dirty="0" err="1"/>
              <a:t>Seyed</a:t>
            </a:r>
            <a:r>
              <a:rPr lang="en-US" altLang="ko-KR" dirty="0"/>
              <a:t> </a:t>
            </a:r>
            <a:r>
              <a:rPr lang="en-US" altLang="ko-KR" dirty="0" err="1"/>
              <a:t>Kamyar</a:t>
            </a:r>
            <a:r>
              <a:rPr lang="en-US" altLang="ko-KR" dirty="0"/>
              <a:t> </a:t>
            </a:r>
            <a:r>
              <a:rPr lang="en-US" altLang="ko-KR" dirty="0" err="1"/>
              <a:t>Seyed</a:t>
            </a:r>
            <a:r>
              <a:rPr lang="en-US" altLang="ko-KR" dirty="0"/>
              <a:t> </a:t>
            </a:r>
            <a:r>
              <a:rPr lang="en-US" altLang="ko-KR" dirty="0" err="1"/>
              <a:t>Ghasemipour</a:t>
            </a:r>
            <a:r>
              <a:rPr lang="en-US" altLang="ko-KR" dirty="0"/>
              <a:t>, </a:t>
            </a:r>
            <a:r>
              <a:rPr lang="en-US" altLang="ko-KR" dirty="0" err="1"/>
              <a:t>Burcu</a:t>
            </a:r>
            <a:r>
              <a:rPr lang="en-US" altLang="ko-KR" dirty="0"/>
              <a:t> </a:t>
            </a:r>
            <a:r>
              <a:rPr lang="en-US" altLang="ko-KR" dirty="0" err="1"/>
              <a:t>Karagol</a:t>
            </a:r>
            <a:r>
              <a:rPr lang="en-US" altLang="ko-KR" dirty="0"/>
              <a:t> Ayan, S Sara Mahdavi, Rapha Gontijo Lopes, et al. Photorealistic text-to-image diffusion models with deep language understanding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5D3899-BBAC-8BC3-6019-70B415310F1F}"/>
              </a:ext>
            </a:extLst>
          </p:cNvPr>
          <p:cNvGrpSpPr/>
          <p:nvPr/>
        </p:nvGrpSpPr>
        <p:grpSpPr>
          <a:xfrm>
            <a:off x="2739651" y="2621081"/>
            <a:ext cx="6712697" cy="3709085"/>
            <a:chOff x="2739651" y="2621081"/>
            <a:chExt cx="6712697" cy="37090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DC361F-0C52-1E7F-1168-DE8C852E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9651" y="2621081"/>
              <a:ext cx="6712697" cy="370908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63EA42-913B-08B8-9B47-BBD738B3118B}"/>
                </a:ext>
              </a:extLst>
            </p:cNvPr>
            <p:cNvSpPr/>
            <p:nvPr/>
          </p:nvSpPr>
          <p:spPr>
            <a:xfrm>
              <a:off x="8061158" y="5558589"/>
              <a:ext cx="1215189" cy="397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3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E8B4340-B7B3-1DE4-2C12-4D9994AB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92" y="1127998"/>
            <a:ext cx="10419348" cy="17355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Arial Narrow"/>
                <a:ea typeface="맑은 고딕"/>
              </a:rPr>
              <a:t>Motion Diffusion Model</a:t>
            </a:r>
            <a:r>
              <a:rPr lang="en-US" altLang="ko-KR" dirty="0">
                <a:latin typeface="Arial Narrow"/>
                <a:ea typeface="맑은 고딕"/>
              </a:rPr>
              <a:t>?</a:t>
            </a:r>
          </a:p>
          <a:p>
            <a:pPr marL="41148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C00000"/>
                </a:solidFill>
                <a:latin typeface="Generator"/>
              </a:rPr>
              <a:t>→ A diffusion-method based model generating human motion.</a:t>
            </a:r>
            <a:endParaRPr lang="ko-KR" altLang="en-US" dirty="0">
              <a:solidFill>
                <a:srgbClr val="C00000"/>
              </a:solidFill>
              <a:latin typeface="Arial Narrow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E5898-D73C-1BDD-FC90-DB258A790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6" y="2978442"/>
            <a:ext cx="6952710" cy="25148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135F1C4E-59CC-441E-CE35-D57360FEEF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9" end="1419.3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6675" y="2978442"/>
            <a:ext cx="3568311" cy="25148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C3C116-83DA-AF56-5B76-8F9ABA2A91F0}"/>
              </a:ext>
            </a:extLst>
          </p:cNvPr>
          <p:cNvSpPr/>
          <p:nvPr/>
        </p:nvSpPr>
        <p:spPr>
          <a:xfrm flipH="1">
            <a:off x="7657141" y="3249886"/>
            <a:ext cx="45719" cy="1971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5"/>
    </mc:Choice>
    <mc:Fallback xmlns="">
      <p:transition spd="slow" advTm="1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7F030A-A2A8-5CAD-79C2-EB83B2C32177}"/>
              </a:ext>
            </a:extLst>
          </p:cNvPr>
          <p:cNvSpPr/>
          <p:nvPr/>
        </p:nvSpPr>
        <p:spPr>
          <a:xfrm>
            <a:off x="7154779" y="1620253"/>
            <a:ext cx="3946358" cy="43513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755409-72C4-514F-EAD8-2F614DD9D4C7}"/>
              </a:ext>
            </a:extLst>
          </p:cNvPr>
          <p:cNvSpPr/>
          <p:nvPr/>
        </p:nvSpPr>
        <p:spPr>
          <a:xfrm>
            <a:off x="697831" y="1756611"/>
            <a:ext cx="3946358" cy="43513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E081108-93F8-1381-1A9F-63CDCA8D9999}"/>
              </a:ext>
            </a:extLst>
          </p:cNvPr>
          <p:cNvSpPr/>
          <p:nvPr/>
        </p:nvSpPr>
        <p:spPr>
          <a:xfrm>
            <a:off x="1335505" y="1373606"/>
            <a:ext cx="2671010" cy="66574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SOTA model</a:t>
            </a:r>
            <a:endParaRPr lang="ko-KR" altLang="en-US" dirty="0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F439DC0B-1270-0D05-1013-BA2D83ADC0AE}"/>
              </a:ext>
            </a:extLst>
          </p:cNvPr>
          <p:cNvSpPr/>
          <p:nvPr/>
        </p:nvSpPr>
        <p:spPr>
          <a:xfrm>
            <a:off x="7792453" y="1373606"/>
            <a:ext cx="2671010" cy="66574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ko-KR" dirty="0">
                <a:latin typeface="Arial Narrow"/>
                <a:ea typeface="맑은 고딕"/>
              </a:rPr>
              <a:t>Our selection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5E92BD7-D7C4-155E-7D2D-3C64E77C5209}"/>
              </a:ext>
            </a:extLst>
          </p:cNvPr>
          <p:cNvSpPr txBox="1">
            <a:spLocks/>
          </p:cNvSpPr>
          <p:nvPr/>
        </p:nvSpPr>
        <p:spPr>
          <a:xfrm>
            <a:off x="6957135" y="4433636"/>
            <a:ext cx="3946358" cy="1233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pt-BR" altLang="ko-KR" sz="2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D5806A2-CDD7-69FD-6E79-AD6A9825B698}"/>
              </a:ext>
            </a:extLst>
          </p:cNvPr>
          <p:cNvSpPr txBox="1">
            <a:spLocks/>
          </p:cNvSpPr>
          <p:nvPr/>
        </p:nvSpPr>
        <p:spPr>
          <a:xfrm>
            <a:off x="697831" y="2422358"/>
            <a:ext cx="3946358" cy="30620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r>
              <a:rPr lang="en-US" altLang="ko-KR" dirty="0"/>
              <a:t>T2M-GPT: Generating Human Motion from Textual Descriptions with Discrete Representations </a:t>
            </a:r>
            <a:r>
              <a:rPr lang="en-US" altLang="ko-KR" b="0" i="0" u="none" strike="noStrike" dirty="0">
                <a:effectLst/>
                <a:latin typeface="-apple-system"/>
              </a:rPr>
              <a:t>(CVPR 2023)</a:t>
            </a: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b="1" i="0" u="none" strike="noStrike" dirty="0">
                <a:effectLst/>
                <a:latin typeface="-apple-system"/>
              </a:rPr>
              <a:t> </a:t>
            </a:r>
            <a:r>
              <a:rPr lang="en-US" altLang="ko-KR" sz="3100" b="1" dirty="0">
                <a:solidFill>
                  <a:srgbClr val="C00000"/>
                </a:solidFill>
                <a:latin typeface="Arial Narrow"/>
                <a:ea typeface="맑은 고딕"/>
              </a:rPr>
              <a:t>78 hours to train on </a:t>
            </a:r>
            <a:r>
              <a:rPr lang="en-US" altLang="ko-KR" sz="3100" b="1" u="sng" dirty="0">
                <a:solidFill>
                  <a:srgbClr val="C00000"/>
                </a:solidFill>
                <a:latin typeface="Arial Narrow"/>
                <a:ea typeface="맑은 고딕"/>
              </a:rPr>
              <a:t>one Tesla V100</a:t>
            </a:r>
            <a:endParaRPr lang="en-US" altLang="ko-KR" b="1" i="0" u="sng" strike="noStrike" dirty="0">
              <a:solidFill>
                <a:srgbClr val="C00000"/>
              </a:solidFill>
              <a:effectLst/>
              <a:latin typeface="-apple-system"/>
            </a:endParaRPr>
          </a:p>
          <a:p>
            <a:pPr marL="411480" indent="0">
              <a:lnSpc>
                <a:spcPct val="150000"/>
              </a:lnSpc>
              <a:buNone/>
            </a:pPr>
            <a:endParaRPr lang="en-US" altLang="ko-KR" dirty="0">
              <a:latin typeface="Arial Narrow"/>
              <a:ea typeface="맑은 고딕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1DCDA37-27A2-6806-7B53-ED3BFA207686}"/>
              </a:ext>
            </a:extLst>
          </p:cNvPr>
          <p:cNvSpPr txBox="1">
            <a:spLocks/>
          </p:cNvSpPr>
          <p:nvPr/>
        </p:nvSpPr>
        <p:spPr>
          <a:xfrm>
            <a:off x="7154779" y="2422358"/>
            <a:ext cx="3946358" cy="30620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MDM: Motion Diffusion Model (ICLR 2023)</a:t>
            </a:r>
          </a:p>
          <a:p>
            <a:pPr marL="41148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 </a:t>
            </a:r>
            <a:r>
              <a:rPr lang="en-US" altLang="ko-KR" sz="2800" b="1" dirty="0">
                <a:solidFill>
                  <a:srgbClr val="C00000"/>
                </a:solidFill>
                <a:latin typeface="Arial Narrow"/>
                <a:ea typeface="맑은 고딕"/>
              </a:rPr>
              <a:t>3 days on </a:t>
            </a:r>
            <a:r>
              <a:rPr lang="en-US" altLang="ko-KR" sz="2800" b="1" u="sng" dirty="0">
                <a:solidFill>
                  <a:srgbClr val="C00000"/>
                </a:solidFill>
                <a:latin typeface="Arial Narrow"/>
                <a:ea typeface="맑은 고딕"/>
              </a:rPr>
              <a:t>a single </a:t>
            </a:r>
            <a:r>
              <a:rPr lang="pt-BR" altLang="ko-KR" sz="2800" b="1" u="sng" dirty="0">
                <a:solidFill>
                  <a:srgbClr val="C00000"/>
                </a:solidFill>
              </a:rPr>
              <a:t>NVIDIA GeForce RTX 2080 Ti</a:t>
            </a: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en-US" altLang="ko-KR" dirty="0">
              <a:latin typeface="Arial Narrow"/>
              <a:ea typeface="맑은 고딕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ECED93D-3337-60BE-3591-990F918F78A2}"/>
              </a:ext>
            </a:extLst>
          </p:cNvPr>
          <p:cNvSpPr/>
          <p:nvPr/>
        </p:nvSpPr>
        <p:spPr>
          <a:xfrm>
            <a:off x="5234866" y="5090278"/>
            <a:ext cx="2719137" cy="1017671"/>
          </a:xfrm>
          <a:prstGeom prst="wedgeRectCallout">
            <a:avLst>
              <a:gd name="adj1" fmla="val 37790"/>
              <a:gd name="adj2" fmla="val -102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Most realistic model to train with good performance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44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7490"/>
            <a:ext cx="5847009" cy="907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Dataset of motion diffusion model</a:t>
            </a: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1026" name="Picture 2" descr="teaser_image">
            <a:extLst>
              <a:ext uri="{FF2B5EF4-FFF2-40B4-BE49-F238E27FC236}">
                <a16:creationId xmlns:a16="http://schemas.microsoft.com/office/drawing/2014/main" id="{95F12516-45D6-C2F4-B04B-0BB9C0DF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28" y="2470062"/>
            <a:ext cx="5722144" cy="40751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483613C-2E5D-8485-D172-93E8C0F97FA9}"/>
              </a:ext>
            </a:extLst>
          </p:cNvPr>
          <p:cNvSpPr/>
          <p:nvPr/>
        </p:nvSpPr>
        <p:spPr>
          <a:xfrm>
            <a:off x="3366552" y="2057400"/>
            <a:ext cx="5458893" cy="412662"/>
          </a:xfrm>
          <a:prstGeom prst="roundRect">
            <a:avLst/>
          </a:prstGeom>
          <a:solidFill>
            <a:srgbClr val="367AB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rgbClr val="E4E8EC"/>
                </a:solidFill>
                <a:effectLst/>
                <a:latin typeface="-apple-system"/>
              </a:rPr>
              <a:t>HumanML3D: 3D Human Motion-Language Dataset</a:t>
            </a:r>
          </a:p>
        </p:txBody>
      </p:sp>
    </p:spTree>
    <p:extLst>
      <p:ext uri="{BB962C8B-B14F-4D97-AF65-F5344CB8AC3E}">
        <p14:creationId xmlns:p14="http://schemas.microsoft.com/office/powerpoint/2010/main" val="232157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6504"/>
            <a:ext cx="5847009" cy="1166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What is Long tail problem?</a:t>
            </a: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B3489-7C3D-40B2-E02A-087E3228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95" y="1797739"/>
            <a:ext cx="5847009" cy="45330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80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1623</Words>
  <Application>Microsoft Office PowerPoint</Application>
  <PresentationFormat>와이드스크린</PresentationFormat>
  <Paragraphs>179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-apple-system</vt:lpstr>
      <vt:lpstr>Artifakt</vt:lpstr>
      <vt:lpstr>Generator</vt:lpstr>
      <vt:lpstr>inherit</vt:lpstr>
      <vt:lpstr>noto</vt:lpstr>
      <vt:lpstr>OpenSans_Regular</vt:lpstr>
      <vt:lpstr>system-ui</vt:lpstr>
      <vt:lpstr>맑은 고딕</vt:lpstr>
      <vt:lpstr>Arial</vt:lpstr>
      <vt:lpstr>Arial Narrow</vt:lpstr>
      <vt:lpstr>Open Sans</vt:lpstr>
      <vt:lpstr>Wingdings</vt:lpstr>
      <vt:lpstr>Office 테마</vt:lpstr>
      <vt:lpstr>Generating In-game 3D Self-Expression using Motion Diffusion Model</vt:lpstr>
      <vt:lpstr>Contents</vt:lpstr>
      <vt:lpstr>Motion diffusion model</vt:lpstr>
      <vt:lpstr>Motion diffusion model</vt:lpstr>
      <vt:lpstr>Motion diffusion model</vt:lpstr>
      <vt:lpstr>Motion diffusion model</vt:lpstr>
      <vt:lpstr>Motion diffusion model</vt:lpstr>
      <vt:lpstr>Motion diffusion model</vt:lpstr>
      <vt:lpstr>Motion diffusion model</vt:lpstr>
      <vt:lpstr>Motion diffusion model</vt:lpstr>
      <vt:lpstr>Motion diffusion model</vt:lpstr>
      <vt:lpstr>Motion in Unreal Engine</vt:lpstr>
      <vt:lpstr>Rotation Representation</vt:lpstr>
      <vt:lpstr>Rotation Representation</vt:lpstr>
      <vt:lpstr>Rotation Representation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Cha Seung Jong</cp:lastModifiedBy>
  <cp:revision>173</cp:revision>
  <dcterms:created xsi:type="dcterms:W3CDTF">2023-03-13T02:49:16Z</dcterms:created>
  <dcterms:modified xsi:type="dcterms:W3CDTF">2023-03-30T13:54:32Z</dcterms:modified>
</cp:coreProperties>
</file>